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64" r:id="rId2"/>
    <p:sldId id="258" r:id="rId3"/>
    <p:sldId id="263" r:id="rId4"/>
    <p:sldId id="286" r:id="rId5"/>
    <p:sldId id="259" r:id="rId6"/>
    <p:sldId id="260" r:id="rId7"/>
    <p:sldId id="287" r:id="rId8"/>
    <p:sldId id="262" r:id="rId9"/>
    <p:sldId id="269" r:id="rId10"/>
    <p:sldId id="266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283" r:id="rId27"/>
    <p:sldId id="284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37AA00-BED5-47C1-A612-CADBB29D584D}" type="doc">
      <dgm:prSet loTypeId="urn:microsoft.com/office/officeart/2005/8/layout/venn1" loCatId="relationship" qsTypeId="urn:microsoft.com/office/officeart/2005/8/quickstyle/3d9" qsCatId="3D" csTypeId="urn:microsoft.com/office/officeart/2005/8/colors/accent4_5" csCatId="accent4" phldr="1"/>
      <dgm:spPr/>
    </dgm:pt>
    <dgm:pt modelId="{1179DE0F-1D17-4DF0-BAE8-8EF6809A1194}">
      <dgm:prSet phldrT="[Текст]" custT="1"/>
      <dgm:spPr/>
      <dgm:t>
        <a:bodyPr/>
        <a:lstStyle/>
        <a:p>
          <a:r>
            <a:rPr lang="ru-RU" sz="4000" b="1" dirty="0" smtClean="0">
              <a:latin typeface="Times New Roman" pitchFamily="18" charset="0"/>
              <a:cs typeface="Times New Roman" pitchFamily="18" charset="0"/>
            </a:rPr>
            <a:t>педагоги</a:t>
          </a:r>
          <a:endParaRPr lang="ru-RU" sz="4000" dirty="0">
            <a:latin typeface="Times New Roman" pitchFamily="18" charset="0"/>
            <a:cs typeface="Times New Roman" pitchFamily="18" charset="0"/>
          </a:endParaRPr>
        </a:p>
      </dgm:t>
    </dgm:pt>
    <dgm:pt modelId="{01898AD9-D2A4-4E83-BDA3-826EC025ED92}" type="parTrans" cxnId="{511A1F71-952F-4966-B550-B81C02F45778}">
      <dgm:prSet/>
      <dgm:spPr/>
      <dgm:t>
        <a:bodyPr/>
        <a:lstStyle/>
        <a:p>
          <a:endParaRPr lang="ru-RU"/>
        </a:p>
      </dgm:t>
    </dgm:pt>
    <dgm:pt modelId="{4B1B89C2-8A7A-4CB7-BEAD-80D8B32722D7}" type="sibTrans" cxnId="{511A1F71-952F-4966-B550-B81C02F45778}">
      <dgm:prSet/>
      <dgm:spPr/>
      <dgm:t>
        <a:bodyPr/>
        <a:lstStyle/>
        <a:p>
          <a:endParaRPr lang="ru-RU"/>
        </a:p>
      </dgm:t>
    </dgm:pt>
    <dgm:pt modelId="{9EAAE8BF-54C8-4881-AB23-278E516D94CA}">
      <dgm:prSet phldrT="[Текст]" custT="1"/>
      <dgm:spPr/>
      <dgm:t>
        <a:bodyPr/>
        <a:lstStyle/>
        <a:p>
          <a:r>
            <a:rPr lang="ru-RU" sz="4000" dirty="0" smtClean="0">
              <a:latin typeface="Times New Roman" pitchFamily="18" charset="0"/>
              <a:cs typeface="Times New Roman" pitchFamily="18" charset="0"/>
            </a:rPr>
            <a:t>дети</a:t>
          </a:r>
          <a:endParaRPr lang="ru-RU" sz="4000" dirty="0">
            <a:latin typeface="Times New Roman" pitchFamily="18" charset="0"/>
            <a:cs typeface="Times New Roman" pitchFamily="18" charset="0"/>
          </a:endParaRPr>
        </a:p>
      </dgm:t>
    </dgm:pt>
    <dgm:pt modelId="{49BD732E-C4AB-4CB5-BC32-79DB5109DFB5}" type="sibTrans" cxnId="{77DD2904-00D0-486E-85B4-B8006B15D5BD}">
      <dgm:prSet/>
      <dgm:spPr/>
      <dgm:t>
        <a:bodyPr/>
        <a:lstStyle/>
        <a:p>
          <a:endParaRPr lang="ru-RU"/>
        </a:p>
      </dgm:t>
    </dgm:pt>
    <dgm:pt modelId="{A07F7874-CE72-4E2C-AEE6-5549596D7870}" type="parTrans" cxnId="{77DD2904-00D0-486E-85B4-B8006B15D5BD}">
      <dgm:prSet/>
      <dgm:spPr/>
      <dgm:t>
        <a:bodyPr/>
        <a:lstStyle/>
        <a:p>
          <a:endParaRPr lang="ru-RU"/>
        </a:p>
      </dgm:t>
    </dgm:pt>
    <dgm:pt modelId="{20FA938B-FCAE-4ADE-BE0E-F47B83E964FE}">
      <dgm:prSet phldrT="[Текст]" custT="1"/>
      <dgm:spPr/>
      <dgm:t>
        <a:bodyPr/>
        <a:lstStyle/>
        <a:p>
          <a:r>
            <a:rPr lang="ru-RU" sz="4000" dirty="0" smtClean="0">
              <a:latin typeface="Times New Roman" pitchFamily="18" charset="0"/>
              <a:cs typeface="Times New Roman" pitchFamily="18" charset="0"/>
            </a:rPr>
            <a:t>родители</a:t>
          </a:r>
          <a:endParaRPr lang="ru-RU" sz="4000" dirty="0">
            <a:latin typeface="Times New Roman" pitchFamily="18" charset="0"/>
            <a:cs typeface="Times New Roman" pitchFamily="18" charset="0"/>
          </a:endParaRPr>
        </a:p>
      </dgm:t>
    </dgm:pt>
    <dgm:pt modelId="{50513450-B7D1-47C6-A20E-07579C55389A}" type="sibTrans" cxnId="{02A6421A-75A3-4A61-B3A4-E6AA591D7456}">
      <dgm:prSet/>
      <dgm:spPr/>
      <dgm:t>
        <a:bodyPr/>
        <a:lstStyle/>
        <a:p>
          <a:endParaRPr lang="ru-RU"/>
        </a:p>
      </dgm:t>
    </dgm:pt>
    <dgm:pt modelId="{E065CB64-939D-4B99-8529-5994A415BBFA}" type="parTrans" cxnId="{02A6421A-75A3-4A61-B3A4-E6AA591D7456}">
      <dgm:prSet/>
      <dgm:spPr/>
      <dgm:t>
        <a:bodyPr/>
        <a:lstStyle/>
        <a:p>
          <a:endParaRPr lang="ru-RU"/>
        </a:p>
      </dgm:t>
    </dgm:pt>
    <dgm:pt modelId="{E7F1E139-E4DC-456E-AE83-DEF09A93467A}" type="pres">
      <dgm:prSet presAssocID="{CD37AA00-BED5-47C1-A612-CADBB29D584D}" presName="compositeShape" presStyleCnt="0">
        <dgm:presLayoutVars>
          <dgm:chMax val="7"/>
          <dgm:dir/>
          <dgm:resizeHandles val="exact"/>
        </dgm:presLayoutVars>
      </dgm:prSet>
      <dgm:spPr/>
    </dgm:pt>
    <dgm:pt modelId="{1BE691AC-2A89-46AA-AECB-718DD3080A3A}" type="pres">
      <dgm:prSet presAssocID="{1179DE0F-1D17-4DF0-BAE8-8EF6809A1194}" presName="circ1" presStyleLbl="vennNode1" presStyleIdx="0" presStyleCnt="3" custLinFactNeighborX="-8018" custLinFactNeighborY="-2374"/>
      <dgm:spPr/>
      <dgm:t>
        <a:bodyPr/>
        <a:lstStyle/>
        <a:p>
          <a:endParaRPr lang="ru-RU"/>
        </a:p>
      </dgm:t>
    </dgm:pt>
    <dgm:pt modelId="{F5914D15-6851-46E0-956C-37D1456B2467}" type="pres">
      <dgm:prSet presAssocID="{1179DE0F-1D17-4DF0-BAE8-8EF6809A119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9E8A0B-B3EC-420F-87BE-A4A90084DC10}" type="pres">
      <dgm:prSet presAssocID="{20FA938B-FCAE-4ADE-BE0E-F47B83E964FE}" presName="circ2" presStyleLbl="vennNode1" presStyleIdx="1" presStyleCnt="3" custScaleX="133310" custLinFactNeighborX="29123" custLinFactNeighborY="-10764"/>
      <dgm:spPr/>
      <dgm:t>
        <a:bodyPr/>
        <a:lstStyle/>
        <a:p>
          <a:endParaRPr lang="ru-RU"/>
        </a:p>
      </dgm:t>
    </dgm:pt>
    <dgm:pt modelId="{2E063CB5-082A-4313-ACC2-48DE8F5A174F}" type="pres">
      <dgm:prSet presAssocID="{20FA938B-FCAE-4ADE-BE0E-F47B83E964F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874C43-D212-4F39-A8EB-570D3D5D9CCC}" type="pres">
      <dgm:prSet presAssocID="{9EAAE8BF-54C8-4881-AB23-278E516D94CA}" presName="circ3" presStyleLbl="vennNode1" presStyleIdx="2" presStyleCnt="3" custScaleX="94835" custLinFactNeighborX="-8951" custLinFactNeighborY="6452"/>
      <dgm:spPr/>
      <dgm:t>
        <a:bodyPr/>
        <a:lstStyle/>
        <a:p>
          <a:endParaRPr lang="ru-RU"/>
        </a:p>
      </dgm:t>
    </dgm:pt>
    <dgm:pt modelId="{100ABA3F-5DAD-4B0B-87B6-114A0BE42618}" type="pres">
      <dgm:prSet presAssocID="{9EAAE8BF-54C8-4881-AB23-278E516D94C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A6421A-75A3-4A61-B3A4-E6AA591D7456}" srcId="{CD37AA00-BED5-47C1-A612-CADBB29D584D}" destId="{20FA938B-FCAE-4ADE-BE0E-F47B83E964FE}" srcOrd="1" destOrd="0" parTransId="{E065CB64-939D-4B99-8529-5994A415BBFA}" sibTransId="{50513450-B7D1-47C6-A20E-07579C55389A}"/>
    <dgm:cxn modelId="{D98A95FD-4D27-4268-B9FF-49F01E46D7F8}" type="presOf" srcId="{CD37AA00-BED5-47C1-A612-CADBB29D584D}" destId="{E7F1E139-E4DC-456E-AE83-DEF09A93467A}" srcOrd="0" destOrd="0" presId="urn:microsoft.com/office/officeart/2005/8/layout/venn1"/>
    <dgm:cxn modelId="{511A1F71-952F-4966-B550-B81C02F45778}" srcId="{CD37AA00-BED5-47C1-A612-CADBB29D584D}" destId="{1179DE0F-1D17-4DF0-BAE8-8EF6809A1194}" srcOrd="0" destOrd="0" parTransId="{01898AD9-D2A4-4E83-BDA3-826EC025ED92}" sibTransId="{4B1B89C2-8A7A-4CB7-BEAD-80D8B32722D7}"/>
    <dgm:cxn modelId="{E2EFD5DD-3567-45BE-B0D5-A6CE6D2DCF7A}" type="presOf" srcId="{20FA938B-FCAE-4ADE-BE0E-F47B83E964FE}" destId="{2E063CB5-082A-4313-ACC2-48DE8F5A174F}" srcOrd="1" destOrd="0" presId="urn:microsoft.com/office/officeart/2005/8/layout/venn1"/>
    <dgm:cxn modelId="{8B098B51-DF44-4D5F-B05E-7CA2DF042229}" type="presOf" srcId="{1179DE0F-1D17-4DF0-BAE8-8EF6809A1194}" destId="{1BE691AC-2A89-46AA-AECB-718DD3080A3A}" srcOrd="0" destOrd="0" presId="urn:microsoft.com/office/officeart/2005/8/layout/venn1"/>
    <dgm:cxn modelId="{B53DD3C4-3249-43E9-BFF8-084728CD738D}" type="presOf" srcId="{9EAAE8BF-54C8-4881-AB23-278E516D94CA}" destId="{100ABA3F-5DAD-4B0B-87B6-114A0BE42618}" srcOrd="1" destOrd="0" presId="urn:microsoft.com/office/officeart/2005/8/layout/venn1"/>
    <dgm:cxn modelId="{B7CC6F93-0202-4792-8C6D-81D586654C05}" type="presOf" srcId="{1179DE0F-1D17-4DF0-BAE8-8EF6809A1194}" destId="{F5914D15-6851-46E0-956C-37D1456B2467}" srcOrd="1" destOrd="0" presId="urn:microsoft.com/office/officeart/2005/8/layout/venn1"/>
    <dgm:cxn modelId="{DDAB5D31-3133-42DD-BF07-4C8141AD97AC}" type="presOf" srcId="{9EAAE8BF-54C8-4881-AB23-278E516D94CA}" destId="{95874C43-D212-4F39-A8EB-570D3D5D9CCC}" srcOrd="0" destOrd="0" presId="urn:microsoft.com/office/officeart/2005/8/layout/venn1"/>
    <dgm:cxn modelId="{77DD2904-00D0-486E-85B4-B8006B15D5BD}" srcId="{CD37AA00-BED5-47C1-A612-CADBB29D584D}" destId="{9EAAE8BF-54C8-4881-AB23-278E516D94CA}" srcOrd="2" destOrd="0" parTransId="{A07F7874-CE72-4E2C-AEE6-5549596D7870}" sibTransId="{49BD732E-C4AB-4CB5-BC32-79DB5109DFB5}"/>
    <dgm:cxn modelId="{4565C81E-5F27-4C11-B342-326BB5762AD2}" type="presOf" srcId="{20FA938B-FCAE-4ADE-BE0E-F47B83E964FE}" destId="{999E8A0B-B3EC-420F-87BE-A4A90084DC10}" srcOrd="0" destOrd="0" presId="urn:microsoft.com/office/officeart/2005/8/layout/venn1"/>
    <dgm:cxn modelId="{B8D39E58-9556-4973-A481-4238DE5A782C}" type="presParOf" srcId="{E7F1E139-E4DC-456E-AE83-DEF09A93467A}" destId="{1BE691AC-2A89-46AA-AECB-718DD3080A3A}" srcOrd="0" destOrd="0" presId="urn:microsoft.com/office/officeart/2005/8/layout/venn1"/>
    <dgm:cxn modelId="{3472D319-1F38-4BD1-A856-5E41559194DB}" type="presParOf" srcId="{E7F1E139-E4DC-456E-AE83-DEF09A93467A}" destId="{F5914D15-6851-46E0-956C-37D1456B2467}" srcOrd="1" destOrd="0" presId="urn:microsoft.com/office/officeart/2005/8/layout/venn1"/>
    <dgm:cxn modelId="{ED2CD809-631E-47A4-ABF9-4A2F90003873}" type="presParOf" srcId="{E7F1E139-E4DC-456E-AE83-DEF09A93467A}" destId="{999E8A0B-B3EC-420F-87BE-A4A90084DC10}" srcOrd="2" destOrd="0" presId="urn:microsoft.com/office/officeart/2005/8/layout/venn1"/>
    <dgm:cxn modelId="{68E8C949-B6E7-465D-B12E-9203C596B261}" type="presParOf" srcId="{E7F1E139-E4DC-456E-AE83-DEF09A93467A}" destId="{2E063CB5-082A-4313-ACC2-48DE8F5A174F}" srcOrd="3" destOrd="0" presId="urn:microsoft.com/office/officeart/2005/8/layout/venn1"/>
    <dgm:cxn modelId="{7D22A519-ADDA-4D92-A7DB-819C2D0BD0A0}" type="presParOf" srcId="{E7F1E139-E4DC-456E-AE83-DEF09A93467A}" destId="{95874C43-D212-4F39-A8EB-570D3D5D9CCC}" srcOrd="4" destOrd="0" presId="urn:microsoft.com/office/officeart/2005/8/layout/venn1"/>
    <dgm:cxn modelId="{8D90FD98-86D5-4C92-BF6C-8AC9A8E6ABDD}" type="presParOf" srcId="{E7F1E139-E4DC-456E-AE83-DEF09A93467A}" destId="{100ABA3F-5DAD-4B0B-87B6-114A0BE4261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E691AC-2A89-46AA-AECB-718DD3080A3A}">
      <dsp:nvSpPr>
        <dsp:cNvPr id="0" name=""/>
        <dsp:cNvSpPr/>
      </dsp:nvSpPr>
      <dsp:spPr>
        <a:xfrm>
          <a:off x="1800204" y="72002"/>
          <a:ext cx="2927721" cy="2927721"/>
        </a:xfrm>
        <a:prstGeom prst="ellipse">
          <a:avLst/>
        </a:prstGeom>
        <a:solidFill>
          <a:schemeClr val="accent4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4">
              <a:shade val="80000"/>
              <a:alpha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  <a:sp3d extrusionH="28000" prstMaterial="matte"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latin typeface="Times New Roman" pitchFamily="18" charset="0"/>
              <a:cs typeface="Times New Roman" pitchFamily="18" charset="0"/>
            </a:rPr>
            <a:t>педагоги</a:t>
          </a:r>
          <a:endParaRPr lang="ru-RU" sz="4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90567" y="584353"/>
        <a:ext cx="2146995" cy="1317474"/>
      </dsp:txXfrm>
    </dsp:sp>
    <dsp:sp modelId="{999E8A0B-B3EC-420F-87BE-A4A90084DC10}">
      <dsp:nvSpPr>
        <dsp:cNvPr id="0" name=""/>
        <dsp:cNvSpPr/>
      </dsp:nvSpPr>
      <dsp:spPr>
        <a:xfrm>
          <a:off x="3456396" y="1656192"/>
          <a:ext cx="3902945" cy="2927721"/>
        </a:xfrm>
        <a:prstGeom prst="ellipse">
          <a:avLst/>
        </a:prstGeom>
        <a:solidFill>
          <a:schemeClr val="accent4">
            <a:shade val="80000"/>
            <a:alpha val="50000"/>
            <a:hueOff val="-19"/>
            <a:satOff val="-536"/>
            <a:lumOff val="2186"/>
            <a:alphaOff val="15000"/>
          </a:schemeClr>
        </a:solidFill>
        <a:ln>
          <a:noFill/>
        </a:ln>
        <a:effectLst>
          <a:outerShdw blurRad="57150" dist="38100" dir="5400000" algn="ctr" rotWithShape="0">
            <a:schemeClr val="accent4">
              <a:shade val="80000"/>
              <a:alpha val="50000"/>
              <a:hueOff val="-19"/>
              <a:satOff val="-536"/>
              <a:lumOff val="2186"/>
              <a:alphaOff val="15000"/>
              <a:shade val="9000"/>
              <a:satMod val="105000"/>
              <a:alpha val="48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  <a:sp3d extrusionH="28000" prstMaterial="matte"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latin typeface="Times New Roman" pitchFamily="18" charset="0"/>
              <a:cs typeface="Times New Roman" pitchFamily="18" charset="0"/>
            </a:rPr>
            <a:t>родители</a:t>
          </a:r>
          <a:endParaRPr lang="ru-RU" sz="4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50047" y="2412520"/>
        <a:ext cx="2341767" cy="1610246"/>
      </dsp:txXfrm>
    </dsp:sp>
    <dsp:sp modelId="{95874C43-D212-4F39-A8EB-570D3D5D9CCC}">
      <dsp:nvSpPr>
        <dsp:cNvPr id="0" name=""/>
        <dsp:cNvSpPr/>
      </dsp:nvSpPr>
      <dsp:spPr>
        <a:xfrm>
          <a:off x="792077" y="2112838"/>
          <a:ext cx="2776504" cy="2927721"/>
        </a:xfrm>
        <a:prstGeom prst="ellipse">
          <a:avLst/>
        </a:prstGeom>
        <a:solidFill>
          <a:schemeClr val="accent4">
            <a:shade val="80000"/>
            <a:alpha val="50000"/>
            <a:hueOff val="-38"/>
            <a:satOff val="-1073"/>
            <a:lumOff val="4373"/>
            <a:alphaOff val="30000"/>
          </a:schemeClr>
        </a:solidFill>
        <a:ln>
          <a:noFill/>
        </a:ln>
        <a:effectLst>
          <a:outerShdw blurRad="57150" dist="38100" dir="5400000" algn="ctr" rotWithShape="0">
            <a:schemeClr val="accent4">
              <a:shade val="80000"/>
              <a:alpha val="50000"/>
              <a:hueOff val="-38"/>
              <a:satOff val="-1073"/>
              <a:lumOff val="4373"/>
              <a:alphaOff val="30000"/>
              <a:shade val="9000"/>
              <a:satMod val="105000"/>
              <a:alpha val="48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  <a:sp3d extrusionH="28000" prstMaterial="matte"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latin typeface="Times New Roman" pitchFamily="18" charset="0"/>
              <a:cs typeface="Times New Roman" pitchFamily="18" charset="0"/>
            </a:rPr>
            <a:t>дети</a:t>
          </a:r>
          <a:endParaRPr lang="ru-RU" sz="4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53532" y="2869166"/>
        <a:ext cx="1665902" cy="1610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52B43-5DFD-4B54-89EB-7AF3BC6970EE}" type="datetimeFigureOut">
              <a:rPr lang="ru-RU"/>
              <a:pPr>
                <a:defRPr/>
              </a:pPr>
              <a:t>25.05.2016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D652C-7355-4775-A192-5870A8D04A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7E0D1-B35B-4383-8192-ECF9E2CB482E}" type="datetimeFigureOut">
              <a:rPr lang="ru-RU"/>
              <a:pPr>
                <a:defRPr/>
              </a:pPr>
              <a:t>25.05.2016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3B728-1B8F-4C23-B949-D5217847B3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97529-B73B-4CCC-B705-4C4E889CF7B4}" type="datetimeFigureOut">
              <a:rPr lang="ru-RU"/>
              <a:pPr>
                <a:defRPr/>
              </a:pPr>
              <a:t>25.05.2016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7F1B6-D35A-4C45-9A35-40CF34267B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796FC-DCD7-4B89-BDA2-6FD74861F1FC}" type="datetimeFigureOut">
              <a:rPr lang="ru-RU"/>
              <a:pPr>
                <a:defRPr/>
              </a:pPr>
              <a:t>25.05.2016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4BF13-E51A-47A2-9F56-E4A76369FC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211B6-882F-4F78-95AF-C093B874F6AA}" type="datetimeFigureOut">
              <a:rPr lang="ru-RU"/>
              <a:pPr>
                <a:defRPr/>
              </a:pPr>
              <a:t>25.05.2016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12D99-C951-4389-9275-8F27E56DE9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4FF94-0E95-4C4D-A5A7-8D0445652833}" type="datetimeFigureOut">
              <a:rPr lang="ru-RU"/>
              <a:pPr>
                <a:defRPr/>
              </a:pPr>
              <a:t>25.05.2016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39C13-939D-47FC-A081-258612EB07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FE5FE-DAC3-4C52-AE7D-0A29BD276993}" type="datetimeFigureOut">
              <a:rPr lang="ru-RU"/>
              <a:pPr>
                <a:defRPr/>
              </a:pPr>
              <a:t>25.05.2016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DF736-5D94-4965-A51E-1DD9E5C0C9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0E8DB-BAC7-4C02-A4AA-A5F6123F2CDA}" type="datetimeFigureOut">
              <a:rPr lang="ru-RU"/>
              <a:pPr>
                <a:defRPr/>
              </a:pPr>
              <a:t>25.05.2016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0AE61-4DED-4BBB-A46D-2F0F584FA9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C7568-8495-4DF4-A7DD-6F7F80028E87}" type="datetimeFigureOut">
              <a:rPr lang="ru-RU"/>
              <a:pPr>
                <a:defRPr/>
              </a:pPr>
              <a:t>25.05.2016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ED5ED-29C5-43F1-A701-40C16D2A9B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CC0F5-7D99-47E3-B1DE-E659E1E5B223}" type="datetimeFigureOut">
              <a:rPr lang="ru-RU"/>
              <a:pPr>
                <a:defRPr/>
              </a:pPr>
              <a:t>25.05.2016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1BFA0-6747-4EAE-8A7B-C73C8B8DAC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12433-9138-4199-8392-73DF6446FE36}" type="datetimeFigureOut">
              <a:rPr lang="ru-RU"/>
              <a:pPr>
                <a:defRPr/>
              </a:pPr>
              <a:t>25.05.2016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22EDF-D2A2-4326-8F7D-36F50E9B86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B27189-F357-4938-AC4F-CD33DC13A643}" type="datetimeFigureOut">
              <a:rPr lang="ru-RU"/>
              <a:pPr>
                <a:defRPr/>
              </a:pPr>
              <a:t>25.05.2016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8ECA34-D4F0-4E6C-95AD-FA41BCF68E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85" r:id="rId2"/>
    <p:sldLayoutId id="2147483794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5" r:id="rId9"/>
    <p:sldLayoutId id="2147483791" r:id="rId10"/>
    <p:sldLayoutId id="214748379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C:\Documents and Settings\Mufasa\Мои документы\Мои рисунки\semja_s_pafosom_580x387_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381328"/>
            <a:ext cx="2895600" cy="340147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Ampir Deco"/>
              </a:rPr>
              <a:t>2016 год</a:t>
            </a:r>
          </a:p>
        </p:txBody>
      </p:sp>
      <p:sp>
        <p:nvSpPr>
          <p:cNvPr id="5126" name="TextBox 4"/>
          <p:cNvSpPr txBox="1">
            <a:spLocks noChangeArrowheads="1"/>
          </p:cNvSpPr>
          <p:nvPr/>
        </p:nvSpPr>
        <p:spPr bwMode="auto">
          <a:xfrm>
            <a:off x="1763713" y="188913"/>
            <a:ext cx="54006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Ampir Deco"/>
              </a:rPr>
              <a:t>МКДОУ Детский сад № 1 ЗАТО Солнечный</a:t>
            </a:r>
            <a:endParaRPr lang="ru-RU" b="1" dirty="0">
              <a:solidFill>
                <a:srgbClr val="FFFF00"/>
              </a:solidFill>
              <a:latin typeface="Ampir Dec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44" y="857232"/>
            <a:ext cx="9572660" cy="65248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dirty="0" smtClean="0"/>
              <a:t> </a:t>
            </a:r>
            <a:r>
              <a:rPr lang="ru-RU" sz="5400" dirty="0" smtClean="0"/>
              <a:t>Проект </a:t>
            </a:r>
            <a:r>
              <a:rPr lang="ru-RU" sz="6600" dirty="0" smtClean="0"/>
              <a:t>«Я и Моя Семья»</a:t>
            </a:r>
          </a:p>
          <a:p>
            <a:r>
              <a:rPr lang="ru-RU" sz="4400" dirty="0" smtClean="0"/>
              <a:t>Вторая младшая группа «Ромашка»</a:t>
            </a:r>
          </a:p>
          <a:p>
            <a:r>
              <a:rPr lang="ru-RU" sz="6600" dirty="0" smtClean="0"/>
              <a:t> </a:t>
            </a:r>
          </a:p>
          <a:p>
            <a:r>
              <a:rPr lang="ru-RU" sz="6600" dirty="0" smtClean="0"/>
              <a:t> </a:t>
            </a:r>
          </a:p>
          <a:p>
            <a:pPr algn="ctr">
              <a:defRPr/>
            </a:pPr>
            <a:endParaRPr lang="ru-RU" sz="6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mpir Deco" pitchFamily="2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539750" y="5229225"/>
            <a:ext cx="8604250" cy="547688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Выполнила : 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воспитатель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Рахманова Е.А. </a:t>
            </a:r>
            <a:endParaRPr lang="ru-RU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chemeClr val="tx1"/>
              </a:solidFill>
              <a:latin typeface="Ampir Dec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0"/>
            <a:ext cx="7851775" cy="5301208"/>
          </a:xfrm>
        </p:spPr>
        <p:txBody>
          <a:bodyPr>
            <a:normAutofit/>
            <a:scene3d>
              <a:camera prst="orthographicFront">
                <a:rot lat="0" lon="19199988" rev="1200000"/>
              </a:camera>
              <a:lightRig rig="freezing" dir="t">
                <a:rot lat="0" lon="0" rev="5640000"/>
              </a:lightRig>
            </a:scene3d>
            <a:sp3d extrusionH="57150" contourW="12700" prstMaterial="dkEdge">
              <a:bevelT w="38100" h="38100" prst="relaxedInset"/>
              <a:extrusionClr>
                <a:srgbClr val="FF0000"/>
              </a:extrusionClr>
              <a:contourClr>
                <a:schemeClr val="tx1"/>
              </a:contourClr>
            </a:sp3d>
          </a:bodyPr>
          <a:lstStyle/>
          <a:p>
            <a:pPr marL="514350" indent="-514350" algn="ctr" eaLnBrk="1" hangingPunct="1">
              <a:defRPr/>
            </a:pPr>
            <a:r>
              <a:rPr lang="ru-RU" sz="8800" dirty="0" smtClean="0">
                <a:solidFill>
                  <a:srgbClr val="FF0000"/>
                </a:solidFill>
                <a:effectLst>
                  <a:outerShdw blurRad="38100" dist="25400" dir="5400000" algn="tl" rotWithShape="0">
                    <a:srgbClr val="FF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ФОТООТЧЁТ ПО ПРОЕКТУ</a:t>
            </a:r>
            <a:endParaRPr lang="ru-RU" sz="8800" dirty="0">
              <a:solidFill>
                <a:srgbClr val="FF0000"/>
              </a:solidFill>
              <a:effectLst>
                <a:outerShdw blurRad="38100" dist="25400" dir="5400000" algn="tl" rotWithShape="0">
                  <a:srgbClr val="FF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0"/>
            <a:ext cx="7851775" cy="1484784"/>
          </a:xfrm>
        </p:spPr>
        <p:txBody>
          <a:bodyPr>
            <a:normAutofit/>
          </a:bodyPr>
          <a:lstStyle/>
          <a:p>
            <a:pPr marL="514350" indent="-514350" algn="ctr" eaLnBrk="1" hangingPunct="1">
              <a:defRPr/>
            </a:pPr>
            <a:r>
              <a:rPr lang="ru-RU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Выставка «генеалогическое дерево» </a:t>
            </a:r>
            <a:endParaRPr lang="ru-RU" sz="4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75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44824"/>
            <a:ext cx="3600400" cy="3384376"/>
          </a:xfrm>
          <a:prstGeom prst="rect">
            <a:avLst/>
          </a:prstGeom>
        </p:spPr>
      </p:pic>
      <p:pic>
        <p:nvPicPr>
          <p:cNvPr id="5" name="Рисунок 4" descr="IMG_75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844824"/>
            <a:ext cx="3672408" cy="3408040"/>
          </a:xfrm>
          <a:prstGeom prst="rect">
            <a:avLst/>
          </a:prstGeom>
        </p:spPr>
      </p:pic>
      <p:pic>
        <p:nvPicPr>
          <p:cNvPr id="6" name="Рисунок 5" descr="IMG_75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2492896"/>
            <a:ext cx="5112568" cy="3984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775" cy="2304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8208838" cy="4216871"/>
          </a:xfrm>
        </p:spPr>
        <p:txBody>
          <a:bodyPr/>
          <a:lstStyle/>
          <a:p>
            <a:pPr marR="0" algn="ctr" eaLnBrk="1" hangingPunct="1"/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75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3707904" cy="3024336"/>
          </a:xfrm>
          <a:prstGeom prst="rect">
            <a:avLst/>
          </a:prstGeom>
        </p:spPr>
      </p:pic>
      <p:pic>
        <p:nvPicPr>
          <p:cNvPr id="6" name="Рисунок 5" descr="IMG_75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260648"/>
            <a:ext cx="3456384" cy="3168352"/>
          </a:xfrm>
          <a:prstGeom prst="rect">
            <a:avLst/>
          </a:prstGeom>
        </p:spPr>
      </p:pic>
      <p:pic>
        <p:nvPicPr>
          <p:cNvPr id="7" name="Рисунок 6" descr="IMG_75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501008"/>
            <a:ext cx="3942184" cy="3356992"/>
          </a:xfrm>
          <a:prstGeom prst="rect">
            <a:avLst/>
          </a:prstGeom>
        </p:spPr>
      </p:pic>
      <p:pic>
        <p:nvPicPr>
          <p:cNvPr id="8" name="Рисунок 7" descr="IMG_75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3573016"/>
            <a:ext cx="3600400" cy="3284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775" cy="2304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8208838" cy="4216871"/>
          </a:xfrm>
        </p:spPr>
        <p:txBody>
          <a:bodyPr/>
          <a:lstStyle/>
          <a:p>
            <a:pPr marR="0" algn="ctr" eaLnBrk="1" hangingPunct="1"/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75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3528392" cy="3744416"/>
          </a:xfrm>
          <a:prstGeom prst="rect">
            <a:avLst/>
          </a:prstGeom>
        </p:spPr>
      </p:pic>
      <p:pic>
        <p:nvPicPr>
          <p:cNvPr id="6" name="Рисунок 5" descr="IMG_75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88640"/>
            <a:ext cx="3960440" cy="3672408"/>
          </a:xfrm>
          <a:prstGeom prst="rect">
            <a:avLst/>
          </a:prstGeom>
        </p:spPr>
      </p:pic>
      <p:pic>
        <p:nvPicPr>
          <p:cNvPr id="7" name="Рисунок 6" descr="IMG_76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0" y="2996952"/>
            <a:ext cx="4572000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851775" cy="2304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8208838" cy="4216871"/>
          </a:xfrm>
        </p:spPr>
        <p:txBody>
          <a:bodyPr/>
          <a:lstStyle/>
          <a:p>
            <a:pPr marR="0" algn="ctr" eaLnBrk="1" hangingPunct="1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Фотоальбом «Я и моя семья»</a:t>
            </a:r>
          </a:p>
          <a:p>
            <a:pPr marR="0" algn="ctr" eaLnBrk="1" hangingPunct="1"/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75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628800"/>
            <a:ext cx="4176464" cy="3264024"/>
          </a:xfrm>
          <a:prstGeom prst="rect">
            <a:avLst/>
          </a:prstGeom>
        </p:spPr>
      </p:pic>
      <p:pic>
        <p:nvPicPr>
          <p:cNvPr id="5" name="Рисунок 4" descr="IMG_75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556792"/>
            <a:ext cx="4320480" cy="3312368"/>
          </a:xfrm>
          <a:prstGeom prst="rect">
            <a:avLst/>
          </a:prstGeom>
        </p:spPr>
      </p:pic>
      <p:pic>
        <p:nvPicPr>
          <p:cNvPr id="6" name="Рисунок 5" descr="IMG_75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2780928"/>
            <a:ext cx="4968552" cy="3696072"/>
          </a:xfrm>
          <a:prstGeom prst="rect">
            <a:avLst/>
          </a:prstGeom>
        </p:spPr>
      </p:pic>
      <p:pic>
        <p:nvPicPr>
          <p:cNvPr id="7" name="Рисунок 6" descr="IMG_75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68" y="2933328"/>
            <a:ext cx="4968552" cy="3696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775" cy="2304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8208838" cy="4216871"/>
          </a:xfrm>
        </p:spPr>
        <p:txBody>
          <a:bodyPr/>
          <a:lstStyle/>
          <a:p>
            <a:pPr marR="0" algn="ctr" eaLnBrk="1" hangingPunct="1"/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75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355976" cy="3264024"/>
          </a:xfrm>
          <a:prstGeom prst="rect">
            <a:avLst/>
          </a:prstGeom>
        </p:spPr>
      </p:pic>
      <p:pic>
        <p:nvPicPr>
          <p:cNvPr id="5" name="Рисунок 4" descr="IMG_75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60648"/>
            <a:ext cx="4211960" cy="3312368"/>
          </a:xfrm>
          <a:prstGeom prst="rect">
            <a:avLst/>
          </a:prstGeom>
        </p:spPr>
      </p:pic>
      <p:pic>
        <p:nvPicPr>
          <p:cNvPr id="6" name="Рисунок 5" descr="IMG_75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645024"/>
            <a:ext cx="4320480" cy="3024336"/>
          </a:xfrm>
          <a:prstGeom prst="rect">
            <a:avLst/>
          </a:prstGeom>
        </p:spPr>
      </p:pic>
      <p:pic>
        <p:nvPicPr>
          <p:cNvPr id="7" name="Рисунок 6" descr="IMG_75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717032"/>
            <a:ext cx="4104456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775" cy="2304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8208838" cy="4216871"/>
          </a:xfrm>
        </p:spPr>
        <p:txBody>
          <a:bodyPr/>
          <a:lstStyle/>
          <a:p>
            <a:pPr marR="0" algn="ctr" eaLnBrk="1" hangingPunct="1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 - ролевая игра «Семья»</a:t>
            </a:r>
          </a:p>
          <a:p>
            <a:pPr marR="0" algn="ctr" eaLnBrk="1" hangingPunct="1"/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60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4176464" cy="3240360"/>
          </a:xfrm>
          <a:prstGeom prst="rect">
            <a:avLst/>
          </a:prstGeom>
        </p:spPr>
      </p:pic>
      <p:pic>
        <p:nvPicPr>
          <p:cNvPr id="5" name="Рисунок 4" descr="IMG_67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628800"/>
            <a:ext cx="3888432" cy="3240360"/>
          </a:xfrm>
          <a:prstGeom prst="rect">
            <a:avLst/>
          </a:prstGeom>
        </p:spPr>
      </p:pic>
      <p:pic>
        <p:nvPicPr>
          <p:cNvPr id="6" name="Рисунок 5" descr="IMG_67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2852936"/>
            <a:ext cx="4968552" cy="3624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775" cy="2304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8208838" cy="4216871"/>
          </a:xfrm>
        </p:spPr>
        <p:txBody>
          <a:bodyPr/>
          <a:lstStyle/>
          <a:p>
            <a:pPr marR="0" algn="ctr" eaLnBrk="1" hangingPunct="1"/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67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176464" cy="3168352"/>
          </a:xfrm>
          <a:prstGeom prst="rect">
            <a:avLst/>
          </a:prstGeom>
        </p:spPr>
      </p:pic>
      <p:pic>
        <p:nvPicPr>
          <p:cNvPr id="5" name="Рисунок 4" descr="IMG_67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60648"/>
            <a:ext cx="4283968" cy="3168352"/>
          </a:xfrm>
          <a:prstGeom prst="rect">
            <a:avLst/>
          </a:prstGeom>
        </p:spPr>
      </p:pic>
      <p:pic>
        <p:nvPicPr>
          <p:cNvPr id="6" name="Рисунок 5" descr="IMG_68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573016"/>
            <a:ext cx="4248472" cy="3048000"/>
          </a:xfrm>
          <a:prstGeom prst="rect">
            <a:avLst/>
          </a:prstGeom>
        </p:spPr>
      </p:pic>
      <p:pic>
        <p:nvPicPr>
          <p:cNvPr id="7" name="Рисунок 6" descr="IMG_68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573016"/>
            <a:ext cx="4320480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775" cy="2304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8208838" cy="4216871"/>
          </a:xfrm>
        </p:spPr>
        <p:txBody>
          <a:bodyPr/>
          <a:lstStyle/>
          <a:p>
            <a:pPr marR="0" algn="ctr" eaLnBrk="1" hangingPunct="1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 - ролевая игра «Больница»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7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4392488" cy="3240360"/>
          </a:xfrm>
          <a:prstGeom prst="rect">
            <a:avLst/>
          </a:prstGeom>
        </p:spPr>
      </p:pic>
      <p:pic>
        <p:nvPicPr>
          <p:cNvPr id="5" name="Рисунок 4" descr="IMG_72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556792"/>
            <a:ext cx="3888432" cy="3312368"/>
          </a:xfrm>
          <a:prstGeom prst="rect">
            <a:avLst/>
          </a:prstGeom>
        </p:spPr>
      </p:pic>
      <p:pic>
        <p:nvPicPr>
          <p:cNvPr id="6" name="Рисунок 5" descr="IMG_72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2636912"/>
            <a:ext cx="4824536" cy="3840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775" cy="2304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8208838" cy="4216871"/>
          </a:xfrm>
        </p:spPr>
        <p:txBody>
          <a:bodyPr/>
          <a:lstStyle/>
          <a:p>
            <a:pPr algn="ctr"/>
            <a:r>
              <a:rPr lang="ru-RU" b="1" dirty="0" smtClean="0"/>
              <a:t>Непосредственно образовательная деятельность по формированию целостной картины мира с интегрированной областью художественное творчество во второй младшей группе.</a:t>
            </a:r>
            <a:endParaRPr lang="ru-RU" dirty="0" smtClean="0"/>
          </a:p>
          <a:p>
            <a:pPr algn="ctr"/>
            <a:r>
              <a:rPr lang="ru-RU" b="1" dirty="0" smtClean="0"/>
              <a:t>Тема: «Моя семья».</a:t>
            </a:r>
            <a:endParaRPr lang="ru-RU" dirty="0" smtClean="0"/>
          </a:p>
          <a:p>
            <a:pPr algn="l"/>
            <a:r>
              <a:rPr lang="ru-RU" sz="1800" b="1" dirty="0" smtClean="0"/>
              <a:t>Цели:</a:t>
            </a:r>
            <a:endParaRPr lang="ru-RU" sz="1800" dirty="0" smtClean="0"/>
          </a:p>
          <a:p>
            <a:pPr algn="l"/>
            <a:r>
              <a:rPr lang="ru-RU" sz="1800" dirty="0" smtClean="0"/>
              <a:t>-учить детей называть членов семьи;</a:t>
            </a:r>
          </a:p>
          <a:p>
            <a:pPr algn="l"/>
            <a:r>
              <a:rPr lang="ru-RU" sz="1800" dirty="0" smtClean="0"/>
              <a:t>- знать, что в семье все заботятся и любят друг друга;</a:t>
            </a:r>
          </a:p>
          <a:p>
            <a:pPr algn="l"/>
            <a:r>
              <a:rPr lang="ru-RU" sz="1800" dirty="0" smtClean="0"/>
              <a:t>-понимать роль взрослых и детей в семье;</a:t>
            </a:r>
          </a:p>
          <a:p>
            <a:pPr algn="l"/>
            <a:r>
              <a:rPr lang="ru-RU" sz="1800" dirty="0" smtClean="0"/>
              <a:t>- вызывать у ребенка радость и гордость за то, что у него есть семья.</a:t>
            </a:r>
          </a:p>
          <a:p>
            <a:pPr algn="l"/>
            <a:r>
              <a:rPr lang="ru-RU" sz="1800" dirty="0" smtClean="0"/>
              <a:t>-развивать наблюдательность. , самостоятельность, творческие способности</a:t>
            </a:r>
          </a:p>
          <a:p>
            <a:pPr algn="l"/>
            <a:r>
              <a:rPr lang="ru-RU" sz="1800" dirty="0" smtClean="0"/>
              <a:t>- умение выбирать из названных предметов содержание своей лепки; </a:t>
            </a:r>
          </a:p>
          <a:p>
            <a:pPr algn="l"/>
            <a:r>
              <a:rPr lang="ru-RU" sz="1800" dirty="0" smtClean="0"/>
              <a:t>-упражнять в разнообразных приёмах лепки;</a:t>
            </a:r>
          </a:p>
          <a:p>
            <a:pPr algn="l"/>
            <a:r>
              <a:rPr lang="ru-RU" sz="1800" dirty="0" smtClean="0"/>
              <a:t>- закреплять умение передавать в лепке образы знакомых предметов.</a:t>
            </a:r>
          </a:p>
          <a:p>
            <a:pPr marR="0" algn="l" eaLnBrk="1" hangingPunct="1"/>
            <a:endParaRPr lang="ru-RU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14290"/>
            <a:ext cx="7851648" cy="135732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«Семья – это та самая среда, в которой человек учится, и сам творит добро» </a:t>
            </a:r>
            <a:b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В. А. Сухомлинский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643063"/>
            <a:ext cx="7854950" cy="4857750"/>
          </a:xfrm>
        </p:spPr>
        <p:txBody>
          <a:bodyPr>
            <a:normAutofit fontScale="92500" lnSpcReduction="10000"/>
          </a:bodyPr>
          <a:lstStyle/>
          <a:p>
            <a:pPr marR="0" algn="l" eaLnBrk="1" hangingPunct="1">
              <a:lnSpc>
                <a:spcPct val="90000"/>
              </a:lnSpc>
              <a:defRPr/>
            </a:pPr>
            <a:r>
              <a:rPr lang="ru-RU" sz="2400" dirty="0" smtClean="0">
                <a:solidFill>
                  <a:srgbClr val="D7F8FD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Семья – это самое дорогое и родное, что есть у каждого человека.</a:t>
            </a:r>
          </a:p>
          <a:p>
            <a:pPr marR="0" algn="l" eaLnBrk="1" hangingPunct="1">
              <a:lnSpc>
                <a:spcPct val="90000"/>
              </a:lnSpc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Семья – это удивительный незаменимый и сложный организм. Это близкие люди, это традиции, которые мы перенимаем из поколения в поколения, это греет нас своей добротой и бескорыстностью и помогает идти дальше. </a:t>
            </a:r>
          </a:p>
          <a:p>
            <a:pPr marR="0" algn="l" eaLnBrk="1" hangingPunct="1">
              <a:spcBef>
                <a:spcPct val="0"/>
              </a:spcBef>
              <a:buClrTx/>
              <a:buSzTx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         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Человеку важно знать свои корни - отдельному человеку, семье, народу - тогда и воздух, которым мы дышим, будет целебен и вкусен, дороже будет взрастившая нас земля и легче будет почувствовать назначение и смысл человеческой жизни.</a:t>
            </a:r>
            <a:b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R="0" eaLnBrk="1" hangingPunct="1">
              <a:spcBef>
                <a:spcPct val="0"/>
              </a:spcBef>
              <a:buClrTx/>
              <a:buSzTx/>
              <a:defRPr/>
            </a:pP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В.М. Песков</a:t>
            </a:r>
            <a:endParaRPr lang="ru-RU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R="0" algn="l" eaLnBrk="1" hangingPunct="1">
              <a:lnSpc>
                <a:spcPct val="90000"/>
              </a:lnSpc>
              <a:defRPr/>
            </a:pPr>
            <a:endParaRPr lang="ru-RU" sz="2700" dirty="0" smtClean="0"/>
          </a:p>
          <a:p>
            <a:pPr marR="0" algn="l" eaLnBrk="1" hangingPunct="1">
              <a:lnSpc>
                <a:spcPct val="90000"/>
              </a:lnSpc>
              <a:defRPr/>
            </a:pPr>
            <a:endParaRPr lang="ru-RU" sz="27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775" cy="2304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8208838" cy="4216871"/>
          </a:xfrm>
        </p:spPr>
        <p:txBody>
          <a:bodyPr/>
          <a:lstStyle/>
          <a:p>
            <a:pPr marR="0" algn="ctr" eaLnBrk="1" hangingPunct="1"/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76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3816424" cy="3600400"/>
          </a:xfrm>
          <a:prstGeom prst="rect">
            <a:avLst/>
          </a:prstGeom>
        </p:spPr>
      </p:pic>
      <p:pic>
        <p:nvPicPr>
          <p:cNvPr id="5" name="Рисунок 4" descr="IMG_76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60648"/>
            <a:ext cx="3888432" cy="3528392"/>
          </a:xfrm>
          <a:prstGeom prst="rect">
            <a:avLst/>
          </a:prstGeom>
        </p:spPr>
      </p:pic>
      <p:pic>
        <p:nvPicPr>
          <p:cNvPr id="6" name="Рисунок 5" descr="IMG_76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1988840"/>
            <a:ext cx="5328592" cy="4488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775" cy="2304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8208838" cy="4216871"/>
          </a:xfrm>
        </p:spPr>
        <p:txBody>
          <a:bodyPr/>
          <a:lstStyle/>
          <a:p>
            <a:pPr marR="0" algn="ctr" eaLnBrk="1" hangingPunct="1"/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76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104456" cy="3456384"/>
          </a:xfrm>
          <a:prstGeom prst="rect">
            <a:avLst/>
          </a:prstGeom>
        </p:spPr>
      </p:pic>
      <p:pic>
        <p:nvPicPr>
          <p:cNvPr id="5" name="Рисунок 4" descr="IMG_76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88640"/>
            <a:ext cx="4248472" cy="3456384"/>
          </a:xfrm>
          <a:prstGeom prst="rect">
            <a:avLst/>
          </a:prstGeom>
        </p:spPr>
      </p:pic>
      <p:pic>
        <p:nvPicPr>
          <p:cNvPr id="6" name="Рисунок 5" descr="IMG_76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717032"/>
            <a:ext cx="4032448" cy="2880320"/>
          </a:xfrm>
          <a:prstGeom prst="rect">
            <a:avLst/>
          </a:prstGeom>
        </p:spPr>
      </p:pic>
      <p:pic>
        <p:nvPicPr>
          <p:cNvPr id="7" name="Рисунок 6" descr="IMG_76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789040"/>
            <a:ext cx="4320480" cy="2808312"/>
          </a:xfrm>
          <a:prstGeom prst="rect">
            <a:avLst/>
          </a:prstGeom>
        </p:spPr>
      </p:pic>
      <p:pic>
        <p:nvPicPr>
          <p:cNvPr id="8" name="Рисунок 7" descr="IMG_76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1052736"/>
            <a:ext cx="6552728" cy="5040560"/>
          </a:xfrm>
          <a:prstGeom prst="rect">
            <a:avLst/>
          </a:prstGeom>
        </p:spPr>
      </p:pic>
      <p:pic>
        <p:nvPicPr>
          <p:cNvPr id="9" name="Рисунок 8" descr="IMG_76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1640" y="1052736"/>
            <a:ext cx="6552728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775" cy="2304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8208838" cy="4216871"/>
          </a:xfrm>
        </p:spPr>
        <p:txBody>
          <a:bodyPr/>
          <a:lstStyle/>
          <a:p>
            <a:pPr marR="0" algn="ctr" eaLnBrk="1" hangingPunct="1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Совместные праздники</a:t>
            </a:r>
          </a:p>
          <a:p>
            <a:pPr marR="0" algn="ctr" eaLnBrk="1" hangingPunct="1"/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69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700808"/>
            <a:ext cx="4248472" cy="3384376"/>
          </a:xfrm>
          <a:prstGeom prst="rect">
            <a:avLst/>
          </a:prstGeom>
        </p:spPr>
      </p:pic>
      <p:pic>
        <p:nvPicPr>
          <p:cNvPr id="5" name="Рисунок 4" descr="IMG_69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700808"/>
            <a:ext cx="3816424" cy="3384376"/>
          </a:xfrm>
          <a:prstGeom prst="rect">
            <a:avLst/>
          </a:prstGeom>
        </p:spPr>
      </p:pic>
      <p:pic>
        <p:nvPicPr>
          <p:cNvPr id="6" name="Рисунок 5" descr="IMG_71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2924944"/>
            <a:ext cx="4896544" cy="3552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775" cy="2304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8208838" cy="4216871"/>
          </a:xfrm>
        </p:spPr>
        <p:txBody>
          <a:bodyPr/>
          <a:lstStyle/>
          <a:p>
            <a:pPr marR="0" algn="ctr" eaLnBrk="1" hangingPunct="1"/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71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536504" cy="3240360"/>
          </a:xfrm>
          <a:prstGeom prst="rect">
            <a:avLst/>
          </a:prstGeom>
        </p:spPr>
      </p:pic>
      <p:pic>
        <p:nvPicPr>
          <p:cNvPr id="5" name="Рисунок 4" descr="IMG_71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88640"/>
            <a:ext cx="3816424" cy="3168352"/>
          </a:xfrm>
          <a:prstGeom prst="rect">
            <a:avLst/>
          </a:prstGeom>
        </p:spPr>
      </p:pic>
      <p:pic>
        <p:nvPicPr>
          <p:cNvPr id="6" name="Рисунок 5" descr="IMG_71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665984"/>
            <a:ext cx="4608512" cy="3003376"/>
          </a:xfrm>
          <a:prstGeom prst="rect">
            <a:avLst/>
          </a:prstGeom>
        </p:spPr>
      </p:pic>
      <p:pic>
        <p:nvPicPr>
          <p:cNvPr id="7" name="Рисунок 6" descr="IMG_71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3717032"/>
            <a:ext cx="3672408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775" cy="2304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8208838" cy="4216871"/>
          </a:xfrm>
        </p:spPr>
        <p:txBody>
          <a:bodyPr/>
          <a:lstStyle/>
          <a:p>
            <a:pPr marR="0" algn="ctr" eaLnBrk="1" hangingPunct="1"/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71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3744416" cy="6264696"/>
          </a:xfrm>
          <a:prstGeom prst="rect">
            <a:avLst/>
          </a:prstGeom>
        </p:spPr>
      </p:pic>
      <p:pic>
        <p:nvPicPr>
          <p:cNvPr id="5" name="Рисунок 4" descr="IMG_71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60648"/>
            <a:ext cx="3654152" cy="626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775" cy="2304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8208838" cy="4216871"/>
          </a:xfrm>
        </p:spPr>
        <p:txBody>
          <a:bodyPr/>
          <a:lstStyle/>
          <a:p>
            <a:pPr marR="0" algn="ctr"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Консультации для родителей</a:t>
            </a:r>
          </a:p>
          <a:p>
            <a:pPr marR="0" algn="ctr" eaLnBrk="1" hangingPunct="1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kc1rgtElwf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2376264" cy="4824536"/>
          </a:xfrm>
          <a:prstGeom prst="rect">
            <a:avLst/>
          </a:prstGeom>
        </p:spPr>
      </p:pic>
      <p:pic>
        <p:nvPicPr>
          <p:cNvPr id="7" name="Рисунок 6" descr="novope2gz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1556792"/>
            <a:ext cx="2592288" cy="4824536"/>
          </a:xfrm>
          <a:prstGeom prst="rect">
            <a:avLst/>
          </a:prstGeom>
        </p:spPr>
      </p:pic>
      <p:pic>
        <p:nvPicPr>
          <p:cNvPr id="8" name="Рисунок 7" descr="qbg9y1hLhy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1700808"/>
            <a:ext cx="2520280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88640"/>
            <a:ext cx="7851775" cy="100811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1"/>
                </a:solidFill>
              </a:rPr>
              <a:t>В результате решения проблемы: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2253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908720"/>
            <a:ext cx="7854950" cy="5472608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Дети: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l">
              <a:buFont typeface="Wingdings" pitchFamily="2" charset="2"/>
              <a:buChar char="Ø"/>
            </a:pPr>
            <a:r>
              <a:rPr lang="ru-RU" sz="2000" dirty="0" smtClean="0"/>
              <a:t>Дети получили необходимую информацию о своей семье.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000" dirty="0" smtClean="0"/>
              <a:t>О том, что такое семья, что у семьи есть история и традиции.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000" dirty="0" smtClean="0"/>
              <a:t>Имеют представление о родственных отношениях.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000" dirty="0" smtClean="0"/>
              <a:t>Имеют представления о родословной как истории семьи.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000" dirty="0" smtClean="0"/>
              <a:t>Проявят уважительное отношение и любовь к родным и близким к окружающим людям.</a:t>
            </a:r>
          </a:p>
          <a:p>
            <a:pPr algn="l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Родители: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l">
              <a:buFont typeface="Wingdings" pitchFamily="2" charset="2"/>
              <a:buChar char="Ø"/>
            </a:pPr>
            <a:r>
              <a:rPr lang="ru-RU" sz="2000" dirty="0" smtClean="0"/>
              <a:t>Повышается компетентности родителей    в вопросах семейного воспитания.                                                                               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000" dirty="0" smtClean="0"/>
              <a:t>Повысится уровень родительской активности в организации совместной деятельности по воспитанию детей. 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000" dirty="0" smtClean="0"/>
              <a:t>Происходит обмен опытом семейного воспитания и традиций.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000" dirty="0" smtClean="0"/>
              <a:t>Поиск новых форм взаимодействия педагогов с родителями.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dirty="0" smtClean="0">
                <a:solidFill>
                  <a:schemeClr val="tx1"/>
                </a:solidFill>
              </a:rPr>
              <a:t>СПАСИБО ЗА ВНИМАНИЕ</a:t>
            </a:r>
            <a:endParaRPr lang="ru-RU" sz="5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8028017" cy="5688632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Семья — источник радости и счастья,</a:t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Любви неиссякаемый родник.</a:t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в ясную погоду, и в ненастье</a:t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Хранит семья и ценит жизни миг.</a:t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Семья — оплот и сила государства,</a:t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Хранящая традиции веков.</a:t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семье ребёнок — главное богатство,</a:t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Луч света, как маяк для моряков.</a:t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Лучи растут, становятся всё ярче</a:t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люди жадно тянутся на свет.</a:t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Душа семьи становится богаче,</a:t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Когда царят любовь в ней да совет.</a:t>
            </a:r>
            <a:endParaRPr lang="ru-RU" sz="24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851775" cy="1224136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sz="3600" dirty="0" smtClean="0">
                <a:solidFill>
                  <a:srgbClr val="FF0000"/>
                </a:solidFill>
              </a:rPr>
              <a:t>.</a:t>
            </a:r>
            <a:br>
              <a:rPr lang="ru-RU" sz="3600" dirty="0" smtClean="0">
                <a:solidFill>
                  <a:srgbClr val="FF0000"/>
                </a:solidFill>
              </a:rPr>
            </a:b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253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7854950" cy="5805264"/>
          </a:xfrm>
        </p:spPr>
        <p:txBody>
          <a:bodyPr/>
          <a:lstStyle/>
          <a:p>
            <a:pPr algn="l"/>
            <a:r>
              <a:rPr lang="ru-RU" sz="2400" dirty="0" smtClean="0"/>
              <a:t> В настоящее время в нашей стране в силу многих причин ослабевают родственные связи, уходят в прошлое традиционное семейное воспитание. Именно семья является хранителем традиций, обеспечивает преемственность поколений, сохраняет и развивает лучшие качества людей. Ознакомление детей с понятием «семья невозможна без поддержки самой семьи».</a:t>
            </a:r>
          </a:p>
          <a:p>
            <a:pPr algn="l"/>
            <a:r>
              <a:rPr lang="ru-RU" sz="2400" dirty="0" smtClean="0"/>
              <a:t>Содержание нравственного воспитания дошкольников включают в себя решение множества задач, в том числе и воспитание любви к Родине, семье, уважительного отношения к своим родителям.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836712"/>
            <a:ext cx="7851648" cy="460851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Проблема :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</a:rPr>
              <a:t>Анкетирование среди детей показало, что дети недостаточно знают о своей семье, где и кем работают их родители, как зовут их бабушек и дедушек, прабабушек и прадедушек. Чтобы изменить такое положение и появилась идея создать проект « Я и Моя семья», т.е. для изучения семьи, выяснения образовательных потребностей родителей, установления контакта с её членами, для согласования воспитательных воздействий на ребенка.</a:t>
            </a:r>
            <a:br>
              <a:rPr lang="ru-RU" sz="2400" dirty="0" smtClean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332656"/>
            <a:ext cx="7851648" cy="3168352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5400" b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/>
              <a:t>Расширять представления детей о своей семье, родословной, семейных традициях.</a:t>
            </a:r>
            <a:br>
              <a:rPr lang="ru-RU" sz="4000" dirty="0" smtClean="0"/>
            </a:br>
            <a:endParaRPr lang="ru-RU" sz="40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332656"/>
            <a:ext cx="7851648" cy="6525344"/>
          </a:xfrm>
        </p:spPr>
        <p:txBody>
          <a:bodyPr>
            <a:noAutofit/>
          </a:bodyPr>
          <a:lstStyle/>
          <a:p>
            <a:pPr algn="l"/>
            <a:r>
              <a:rPr lang="ru-RU" sz="5400" b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Задачи проекта:</a:t>
            </a:r>
            <a:r>
              <a:rPr lang="ru-RU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</a:rPr>
              <a:t>1. Совершенствовать качество работы детского сада при взаимодействии с родителями.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2. Формировать у детей представление о семье, о нравственном отношении к семейным традициям, расширять знания о ближнем окружении, учить разбираться в родственных связях.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3. Развивать творческие способности родителей и детей в процессе совместной деятельности.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4. Воспитывать у детей любовь и уважение к членам семьи, показать ценность семьи для каждого человека и проявлять заботу о родных людях.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 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4000" dirty="0" smtClean="0"/>
              <a:t> </a:t>
            </a:r>
            <a:br>
              <a:rPr lang="ru-RU" sz="4000" dirty="0" smtClean="0"/>
            </a:br>
            <a:endParaRPr lang="ru-RU" sz="40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85728"/>
            <a:ext cx="7851775" cy="128588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Участники проекта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26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785938"/>
            <a:ext cx="7854950" cy="3195637"/>
          </a:xfrm>
        </p:spPr>
        <p:txBody>
          <a:bodyPr/>
          <a:lstStyle/>
          <a:p>
            <a:pPr marR="0" eaLnBrk="1" hangingPunct="1"/>
            <a:endParaRPr lang="ru-RU" smtClean="0"/>
          </a:p>
        </p:txBody>
      </p:sp>
      <p:graphicFrame>
        <p:nvGraphicFramePr>
          <p:cNvPr id="4" name="Схема 3"/>
          <p:cNvGraphicFramePr/>
          <p:nvPr/>
        </p:nvGraphicFramePr>
        <p:xfrm>
          <a:off x="683568" y="1628800"/>
          <a:ext cx="756084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775" cy="2304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8208838" cy="4216871"/>
          </a:xfrm>
        </p:spPr>
        <p:txBody>
          <a:bodyPr/>
          <a:lstStyle/>
          <a:p>
            <a:pPr marR="0" algn="ctr" eaLnBrk="1" hangingPunct="1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результаты:     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844824"/>
            <a:ext cx="83529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воспитание чувства гордости за свою семью и любви к её членам, </a:t>
            </a:r>
          </a:p>
          <a:p>
            <a:pPr lvl="0"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знать историю своей семьи, семейные традиции и праздники, </a:t>
            </a:r>
          </a:p>
          <a:p>
            <a:pPr lvl="0"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повысить уровень родительской активности в организации совместной деятельности по воспитанию детей. </a:t>
            </a:r>
          </a:p>
          <a:p>
            <a:pPr lvl="0"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установить с родителями доверительные и партнёрские отношения.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838</TotalTime>
  <Words>319</Words>
  <Application>Microsoft Office PowerPoint</Application>
  <PresentationFormat>Экран (4:3)</PresentationFormat>
  <Paragraphs>76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Слайд 1</vt:lpstr>
      <vt:lpstr>«Семья – это та самая среда, в которой человек учится, и сам творит добро»   В. А. Сухомлинский.</vt:lpstr>
      <vt:lpstr>Семья — источник радости и счастья, Любви неиссякаемый родник. И в ясную погоду, и в ненастье Хранит семья и ценит жизни миг.  Семья — оплот и сила государства, Хранящая традиции веков. В семье ребёнок — главное богатство, Луч света, как маяк для моряков.  Лучи растут, становятся всё ярче И люди жадно тянутся на свет. Душа семьи становится богаче, Когда царят любовь в ней да совет.</vt:lpstr>
      <vt:lpstr>Актуальность. </vt:lpstr>
      <vt:lpstr>Проблема : Анкетирование среди детей показало, что дети недостаточно знают о своей семье, где и кем работают их родители, как зовут их бабушек и дедушек, прабабушек и прадедушек. Чтобы изменить такое положение и появилась идея создать проект « Я и Моя семья», т.е. для изучения семьи, выяснения образовательных потребностей родителей, установления контакта с её членами, для согласования воспитательных воздействий на ребенка. </vt:lpstr>
      <vt:lpstr>Цель проекта:  Расширять представления детей о своей семье, родословной, семейных традициях. </vt:lpstr>
      <vt:lpstr>Задачи проекта:  1. Совершенствовать качество работы детского сада при взаимодействии с родителями. 2. Формировать у детей представление о семье, о нравственном отношении к семейным традициям, расширять знания о ближнем окружении, учить разбираться в родственных связях. 3. Развивать творческие способности родителей и детей в процессе совместной деятельности. 4. Воспитывать у детей любовь и уважение к членам семьи, показать ценность семьи для каждого человека и проявлять заботу о родных людях.     </vt:lpstr>
      <vt:lpstr>Участники проекта</vt:lpstr>
      <vt:lpstr>     </vt:lpstr>
      <vt:lpstr>ФОТООТЧЁТ ПО ПРОЕКТУ</vt:lpstr>
      <vt:lpstr>Выставка «генеалогическое дерево» </vt:lpstr>
      <vt:lpstr>     </vt:lpstr>
      <vt:lpstr>     </vt:lpstr>
      <vt:lpstr>     </vt:lpstr>
      <vt:lpstr>     </vt:lpstr>
      <vt:lpstr>     </vt:lpstr>
      <vt:lpstr>     </vt:lpstr>
      <vt:lpstr>     </vt:lpstr>
      <vt:lpstr>     </vt:lpstr>
      <vt:lpstr>     </vt:lpstr>
      <vt:lpstr>     </vt:lpstr>
      <vt:lpstr>     </vt:lpstr>
      <vt:lpstr>     </vt:lpstr>
      <vt:lpstr>     </vt:lpstr>
      <vt:lpstr>     </vt:lpstr>
      <vt:lpstr>В результате решения проблемы: </vt:lpstr>
      <vt:lpstr>СПАСИБО ЗА ВНИМАНИЕ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Екатерина</cp:lastModifiedBy>
  <cp:revision>92</cp:revision>
  <dcterms:created xsi:type="dcterms:W3CDTF">2013-05-26T00:49:37Z</dcterms:created>
  <dcterms:modified xsi:type="dcterms:W3CDTF">2016-05-25T21:05:49Z</dcterms:modified>
</cp:coreProperties>
</file>